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9"/>
  </p:notesMasterIdLst>
  <p:handoutMasterIdLst>
    <p:handoutMasterId r:id="rId10"/>
  </p:handoutMasterIdLst>
  <p:sldIdLst>
    <p:sldId id="258" r:id="rId2"/>
    <p:sldId id="259" r:id="rId3"/>
    <p:sldId id="261" r:id="rId4"/>
    <p:sldId id="268" r:id="rId5"/>
    <p:sldId id="263" r:id="rId6"/>
    <p:sldId id="264" r:id="rId7"/>
    <p:sldId id="267" r:id="rId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945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192">
          <p15:clr>
            <a:srgbClr val="A4A3A4"/>
          </p15:clr>
        </p15:guide>
        <p15:guide id="5" orient="horz" pos="1072">
          <p15:clr>
            <a:srgbClr val="A4A3A4"/>
          </p15:clr>
        </p15:guide>
        <p15:guide id="6" pos="3839">
          <p15:clr>
            <a:srgbClr val="A4A3A4"/>
          </p15:clr>
        </p15:guide>
        <p15:guide id="7" pos="704">
          <p15:clr>
            <a:srgbClr val="A4A3A4"/>
          </p15:clr>
        </p15:guide>
        <p15:guide id="8" pos="7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182" autoAdjust="0"/>
  </p:normalViewPr>
  <p:slideViewPr>
    <p:cSldViewPr showGuides="1">
      <p:cViewPr varScale="1">
        <p:scale>
          <a:sx n="74" d="100"/>
          <a:sy n="74" d="100"/>
        </p:scale>
        <p:origin x="1042" y="58"/>
      </p:cViewPr>
      <p:guideLst>
        <p:guide orient="horz" pos="2160"/>
        <p:guide orient="horz" pos="945"/>
        <p:guide orient="horz" pos="3888"/>
        <p:guide orient="horz" pos="192"/>
        <p:guide orient="horz" pos="1072"/>
        <p:guide pos="3839"/>
        <p:guide pos="704"/>
        <p:guide pos="7102"/>
      </p:guideLst>
    </p:cSldViewPr>
  </p:slideViewPr>
  <p:outlineViewPr>
    <p:cViewPr>
      <p:scale>
        <a:sx n="33" d="100"/>
        <a:sy n="33" d="100"/>
      </p:scale>
      <p:origin x="0" y="-2886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19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1/6/2025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1/6/2025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81A0-ADA6-4623-BE4F-40CFB8BBCB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0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 descr="Stack of books"/>
          <p:cNvGrpSpPr/>
          <p:nvPr userDrawn="1"/>
        </p:nvGrpSpPr>
        <p:grpSpPr>
          <a:xfrm>
            <a:off x="0" y="0"/>
            <a:ext cx="12190572" cy="6858000"/>
            <a:chOff x="0" y="0"/>
            <a:chExt cx="12190572" cy="6858000"/>
          </a:xfrm>
        </p:grpSpPr>
        <p:sp>
          <p:nvSpPr>
            <p:cNvPr id="13" name="Rectangle 12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0" y="0"/>
              <a:ext cx="4726044" cy="6858000"/>
              <a:chOff x="0" y="0"/>
              <a:chExt cx="4726044" cy="6858000"/>
            </a:xfrm>
          </p:grpSpPr>
          <p:pic>
            <p:nvPicPr>
              <p:cNvPr id="9" name="Picture 8" descr="Stack of books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91594" cy="68580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588884" y="0"/>
                <a:ext cx="13716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9346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3C847-D284-421D-B330-2D43513B0F9C}" type="datetime1">
              <a:rPr lang="en-US" smtClean="0"/>
              <a:t>1/6/2025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17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87518-40ED-4895-8580-DE2A722FC423}" type="datetime1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D9F34-BDBC-4273-B9BC-22458F940BE7}" type="datetime1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85147-19A6-4970-A04E-ED9B1D83C0F1}" type="datetime1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7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4" name="Rectangle 3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818" y="0"/>
              <a:ext cx="4591594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7481252" y="0"/>
              <a:ext cx="13716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tx2"/>
                </a:solidFill>
              </a:endParaRPr>
            </a:p>
          </p:txBody>
        </p:sp>
      </p:grpSp>
      <p:pic>
        <p:nvPicPr>
          <p:cNvPr id="5" name="Picture 4" descr="Stack of book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18" y="0"/>
            <a:ext cx="4591594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149" y="1498601"/>
            <a:ext cx="7008574" cy="3298825"/>
          </a:xfrm>
        </p:spPr>
        <p:txBody>
          <a:bodyPr>
            <a:normAutofit/>
          </a:bodyPr>
          <a:lstStyle>
            <a:lvl1pPr algn="l">
              <a:lnSpc>
                <a:spcPct val="90000"/>
              </a:lnSpc>
              <a:defRPr sz="5400" b="0" cap="none" spc="0" baseline="0">
                <a:ln w="0"/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149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 cap="none" spc="0">
                <a:ln w="0"/>
                <a:solidFill>
                  <a:schemeClr val="accent2">
                    <a:lumMod val="50000"/>
                  </a:schemeClr>
                </a:solidFill>
                <a:effectLst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41008-E89D-49CD-9BF4-E6F3FE09F7AC}" type="datetime1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354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199F-4583-41EB-929F-5865E95EECAA}" type="datetime1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4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652EB-356C-4482-B27C-7C8E08F5D88F}" type="datetime1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0895E-43C3-4560-B59A-90049317E860}" type="datetime1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78C32-B81D-4A68-A851-5185C690F024}" type="datetime1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8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2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612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65D79-EF31-4E8F-A1BE-AF31805C2859}" type="datetime1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FBA3B-941F-4778-A0CB-865223FDAE69}" type="datetime1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620" y="0"/>
            <a:ext cx="12188952" cy="6858000"/>
            <a:chOff x="1620" y="0"/>
            <a:chExt cx="12188952" cy="6858000"/>
          </a:xfrm>
        </p:grpSpPr>
        <p:sp>
          <p:nvSpPr>
            <p:cNvPr id="10" name="Rectangle 9"/>
            <p:cNvSpPr/>
            <p:nvPr/>
          </p:nvSpPr>
          <p:spPr>
            <a:xfrm>
              <a:off x="162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58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304721" y="0"/>
              <a:ext cx="11579384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899" tIns="60949" rIns="121899" bIns="60949"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72EBFD46-0FD3-4428-ADEC-1DFD6489930D}" type="datetime1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8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474112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9346" y="1498601"/>
            <a:ext cx="7911810" cy="3298825"/>
          </a:xfrm>
        </p:spPr>
        <p:txBody>
          <a:bodyPr/>
          <a:lstStyle/>
          <a:p>
            <a:r>
              <a:rPr lang="en-US" b="1" dirty="0"/>
              <a:t>Library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Tejashree </a:t>
            </a:r>
            <a:r>
              <a:rPr lang="en-US" dirty="0" err="1"/>
              <a:t>Nyayanirgune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F1AB48-3C70-68C6-516C-02A159E1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Objective: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Streamline library operations using a robust backend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Provide efficient book management for librarians and seamless interaction for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Key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 Registration and Login with Validation.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Book Management for Librarians.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Borrowing, Returning, and Purchasing for Users.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07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Librarian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Roles and Responsibilities: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Books: Add new titles to the inventory.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Update Books: Modify book details (e.g., title, author, Quantity).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Delete Books: Remove books no longer available.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View Books: List all available books in the library.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View Rented Books: Track books currently rented by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View Purchased Books: Monitor books purchased by users.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39BED-B4B2-200B-697D-CB5019666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User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2457B-5003-C1A9-1188-0E7B63DDA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Registration and Login: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Users must register with valid credentials.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Login functionality with validation for security.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Book Interaction: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View Books: Browse available books.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Borrow Books: Borrow books with a 2-week return policy.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Return Books: Return borrowed books on time to avoid penalties.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Purchase Books: Buy books directly from the library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40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Penalty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Borrowing Rules: Borrow duration: 2 weeks.</a:t>
            </a:r>
          </a:p>
          <a:p>
            <a:r>
              <a:rPr lang="en-US" dirty="0"/>
              <a:t>Extended borrowing: Late returns incur a penalty.</a:t>
            </a:r>
          </a:p>
          <a:p>
            <a:r>
              <a:rPr lang="en-US" dirty="0"/>
              <a:t>Penalty Details: Fine: INR 15 per day for each extended day.</a:t>
            </a:r>
          </a:p>
          <a:p>
            <a:r>
              <a:rPr lang="en-US" dirty="0"/>
              <a:t>Calculated automatically at the time of return.</a:t>
            </a:r>
          </a:p>
        </p:txBody>
      </p:sp>
    </p:spTree>
    <p:extLst>
      <p:ext uri="{BB962C8B-B14F-4D97-AF65-F5344CB8AC3E}">
        <p14:creationId xmlns:p14="http://schemas.microsoft.com/office/powerpoint/2010/main" val="371452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Benefits : Improved library management efficiency.</a:t>
            </a:r>
          </a:p>
          <a:p>
            <a:r>
              <a:rPr lang="en-US" dirty="0"/>
              <a:t>Enhanced user experience.</a:t>
            </a:r>
          </a:p>
          <a:p>
            <a:r>
              <a:rPr lang="en-US" dirty="0"/>
              <a:t>Transparent and automated penalty system.</a:t>
            </a:r>
          </a:p>
          <a:p>
            <a:r>
              <a:rPr lang="en-US" dirty="0"/>
              <a:t>Future Scope: Integration with Web applications.</a:t>
            </a:r>
          </a:p>
        </p:txBody>
      </p:sp>
    </p:spTree>
    <p:extLst>
      <p:ext uri="{BB962C8B-B14F-4D97-AF65-F5344CB8AC3E}">
        <p14:creationId xmlns:p14="http://schemas.microsoft.com/office/powerpoint/2010/main" val="400361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1BA050-B263-596F-DEF0-1FFD6945F4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1119"/>
            <a:ext cx="1166529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5A8A69-8DE6-680B-2CB7-65A59ECBE66B}"/>
              </a:ext>
            </a:extLst>
          </p:cNvPr>
          <p:cNvSpPr txBox="1"/>
          <p:nvPr/>
        </p:nvSpPr>
        <p:spPr>
          <a:xfrm>
            <a:off x="4006180" y="3573016"/>
            <a:ext cx="7344816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THANK YOU….</a:t>
            </a:r>
            <a:endParaRPr lang="en-IN" sz="4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067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elcome back to school presentation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Welcome back to school presentation.potx" id="{CE426E4B-AEF0-4DB0-AA06-9B9EF2E62E1A}" vid="{EB2D3276-CBF5-48AD-B47E-C2D79CA4C86F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262</Words>
  <Application>Microsoft Office PowerPoint</Application>
  <PresentationFormat>Custom</PresentationFormat>
  <Paragraphs>39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Welcome back to school presentation</vt:lpstr>
      <vt:lpstr>Library Management System</vt:lpstr>
      <vt:lpstr>Introduction</vt:lpstr>
      <vt:lpstr>Librarian Features</vt:lpstr>
      <vt:lpstr> User Features</vt:lpstr>
      <vt:lpstr>Penalty System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Tejashree Nyaynirgune</dc:creator>
  <cp:lastModifiedBy>Tejashree Nyaynirgune</cp:lastModifiedBy>
  <cp:revision>8</cp:revision>
  <dcterms:created xsi:type="dcterms:W3CDTF">2025-01-06T00:21:34Z</dcterms:created>
  <dcterms:modified xsi:type="dcterms:W3CDTF">2025-01-06T00:51:33Z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74068100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